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87" r:id="rId21"/>
    <p:sldId id="289" r:id="rId22"/>
    <p:sldId id="288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9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1323E-0F28-44B2-A377-75CC954783E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0712-8673-4596-957B-FC5B4D005B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16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095730"/>
            <a:ext cx="7886700" cy="1869412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195960"/>
            <a:ext cx="7886700" cy="206183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71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4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2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99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95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20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71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8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3512-0801-4838-858D-95CBB7B64243}" type="datetimeFigureOut">
              <a:rPr lang="en-CA" smtClean="0"/>
              <a:t>2021-01-16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37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6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1650"/>
            <a:ext cx="7886700" cy="484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D74C3512-0801-4838-858D-95CBB7B64243}" type="datetimeFigureOut">
              <a:rPr lang="en-CA" smtClean="0"/>
              <a:pPr/>
              <a:t>2021-01-16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61732AD-F611-4460-97CA-9DFA13A6422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9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2963" y="594804"/>
            <a:ext cx="8540319" cy="2086252"/>
          </a:xfrm>
        </p:spPr>
        <p:txBody>
          <a:bodyPr anchor="ctr">
            <a:normAutofit/>
          </a:bodyPr>
          <a:lstStyle/>
          <a:p>
            <a:r>
              <a:rPr lang="en-CA" sz="4800" dirty="0" smtClean="0"/>
              <a:t>Lecture 6: </a:t>
            </a:r>
            <a:r>
              <a:rPr lang="en-CA" sz="4800" dirty="0" smtClean="0"/>
              <a:t>Fundamentals Part </a:t>
            </a:r>
            <a:r>
              <a:rPr lang="en-CA" sz="4800" dirty="0" smtClean="0"/>
              <a:t>5</a:t>
            </a:r>
            <a:br>
              <a:rPr lang="en-CA" sz="4800" dirty="0" smtClean="0"/>
            </a:br>
            <a:r>
              <a:rPr lang="en-CA" sz="4800" dirty="0" smtClean="0"/>
              <a:t>Hydrology</a:t>
            </a:r>
            <a:endParaRPr lang="en-CA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2963" y="2681056"/>
            <a:ext cx="8540319" cy="38351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CA" sz="3200" dirty="0" smtClean="0"/>
              <a:t>WMD651: Water Resources Systems Design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CA" sz="3200" dirty="0" smtClean="0"/>
              <a:t>2021 </a:t>
            </a:r>
            <a:r>
              <a:rPr lang="en-CA" sz="3200" dirty="0" smtClean="0"/>
              <a:t>January </a:t>
            </a:r>
            <a:r>
              <a:rPr lang="en-CA" sz="3200" dirty="0" smtClean="0"/>
              <a:t>22</a:t>
            </a:r>
            <a:endParaRPr lang="en-CA" sz="3200" dirty="0" smtClean="0"/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CA" sz="3200" dirty="0" smtClean="0"/>
              <a:t>School of Environmental And Civil Engineering Technology, Seneca College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CA" sz="3600" dirty="0" smtClean="0"/>
              <a:t>Johnathan D. Nault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4090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Few Misconceptions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A 50-year event will not always occur (or be exceeded) within a 50 year period</a:t>
            </a:r>
          </a:p>
          <a:p>
            <a:pPr lvl="0"/>
            <a:r>
              <a:rPr lang="en-CA" dirty="0"/>
              <a:t>A 25-year event and a 50-year event can occur within the same year</a:t>
            </a:r>
          </a:p>
          <a:p>
            <a:pPr lvl="0"/>
            <a:r>
              <a:rPr lang="en-CA" dirty="0"/>
              <a:t>Compare like to like: a 25-year storm does not necessarily correspond to the 25-year peak </a:t>
            </a:r>
            <a:r>
              <a:rPr lang="en-CA" dirty="0" smtClean="0"/>
              <a:t>runoff</a:t>
            </a:r>
          </a:p>
          <a:p>
            <a:pPr lvl="0"/>
            <a:endParaRPr lang="en-CA" dirty="0"/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CA" sz="3200" b="1" dirty="0">
                <a:solidFill>
                  <a:srgbClr val="0070C0"/>
                </a:solidFill>
              </a:rPr>
              <a:t> Return period is defined on an annual </a:t>
            </a:r>
            <a:r>
              <a:rPr lang="en-CA" sz="3200" b="1" dirty="0" smtClean="0">
                <a:solidFill>
                  <a:srgbClr val="0070C0"/>
                </a:solidFill>
              </a:rPr>
              <a:t>basis – it relates </a:t>
            </a:r>
            <a:r>
              <a:rPr lang="en-CA" sz="3200" b="1" dirty="0">
                <a:solidFill>
                  <a:srgbClr val="0070C0"/>
                </a:solidFill>
              </a:rPr>
              <a:t>to the largest storm </a:t>
            </a:r>
            <a:r>
              <a:rPr lang="en-CA" sz="3200" b="1" dirty="0" smtClean="0">
                <a:solidFill>
                  <a:srgbClr val="0070C0"/>
                </a:solidFill>
              </a:rPr>
              <a:t>in </a:t>
            </a:r>
            <a:r>
              <a:rPr lang="en-CA" sz="3200" b="1" dirty="0">
                <a:solidFill>
                  <a:srgbClr val="0070C0"/>
                </a:solidFill>
              </a:rPr>
              <a:t>a given </a:t>
            </a:r>
            <a:r>
              <a:rPr lang="en-CA" sz="3200" b="1" dirty="0" smtClean="0">
                <a:solidFill>
                  <a:srgbClr val="0070C0"/>
                </a:solidFill>
              </a:rPr>
              <a:t>year</a:t>
            </a:r>
            <a:endParaRPr lang="en-CA" sz="3200" b="1" dirty="0">
              <a:solidFill>
                <a:srgbClr val="0070C0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8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Rainfall Hyetographs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600" dirty="0"/>
              <a:t>Various methods for synthetic hyetographs to define rainfall temporal profiles</a:t>
            </a:r>
          </a:p>
          <a:p>
            <a:pPr lvl="0"/>
            <a:r>
              <a:rPr lang="en-CA" sz="2600" b="1" u="sng" dirty="0">
                <a:solidFill>
                  <a:srgbClr val="0070C0"/>
                </a:solidFill>
              </a:rPr>
              <a:t>Soil Conservation Service (SCS) distributions</a:t>
            </a:r>
            <a:r>
              <a:rPr lang="en-CA" sz="2600" dirty="0"/>
              <a:t> (now Natural Resources Conservation Service)</a:t>
            </a:r>
          </a:p>
          <a:p>
            <a:pPr lvl="1"/>
            <a:r>
              <a:rPr lang="en-CA" i="1" u="sng" dirty="0"/>
              <a:t>Type I and Type </a:t>
            </a:r>
            <a:r>
              <a:rPr lang="en-CA" i="1" u="sng" dirty="0" err="1"/>
              <a:t>Ia</a:t>
            </a:r>
            <a:r>
              <a:rPr lang="en-CA" i="1" u="sng" dirty="0"/>
              <a:t>:</a:t>
            </a:r>
            <a:r>
              <a:rPr lang="en-CA" dirty="0"/>
              <a:t> pacific maritime climates (dry summers, wet winters)</a:t>
            </a:r>
          </a:p>
          <a:p>
            <a:pPr lvl="1"/>
            <a:r>
              <a:rPr lang="en-CA" i="1" u="sng" dirty="0"/>
              <a:t>Type II:</a:t>
            </a:r>
            <a:r>
              <a:rPr lang="en-CA" dirty="0"/>
              <a:t> continental provinces and states (characterized by high intensity thunderstorms) </a:t>
            </a:r>
          </a:p>
          <a:p>
            <a:pPr lvl="1"/>
            <a:r>
              <a:rPr lang="en-CA" i="1" u="sng" dirty="0"/>
              <a:t>Type III:</a:t>
            </a:r>
            <a:r>
              <a:rPr lang="en-CA" dirty="0"/>
              <a:t> Atlantic coastline (tropical </a:t>
            </a:r>
            <a:r>
              <a:rPr lang="en-CA" dirty="0" smtClean="0"/>
              <a:t>storms </a:t>
            </a:r>
            <a:r>
              <a:rPr lang="en-CA" dirty="0"/>
              <a:t>rainfall)</a:t>
            </a:r>
          </a:p>
          <a:p>
            <a:pPr lvl="0"/>
            <a:r>
              <a:rPr lang="en-CA" sz="2600" b="1" u="sng" dirty="0">
                <a:solidFill>
                  <a:srgbClr val="0070C0"/>
                </a:solidFill>
              </a:rPr>
              <a:t>AES </a:t>
            </a:r>
            <a:r>
              <a:rPr lang="en-CA" sz="2600" b="1" u="sng" dirty="0" smtClean="0">
                <a:solidFill>
                  <a:srgbClr val="0070C0"/>
                </a:solidFill>
              </a:rPr>
              <a:t>distribution:</a:t>
            </a:r>
            <a:r>
              <a:rPr lang="en-CA" sz="2600" dirty="0" smtClean="0"/>
              <a:t> based </a:t>
            </a:r>
            <a:r>
              <a:rPr lang="en-CA" sz="2600" dirty="0"/>
              <a:t>on rain gauges throughout </a:t>
            </a:r>
            <a:r>
              <a:rPr lang="en-CA" sz="2600" dirty="0" smtClean="0"/>
              <a:t>Canada, use regional average data</a:t>
            </a:r>
            <a:endParaRPr lang="en-CA" sz="2600" dirty="0"/>
          </a:p>
          <a:p>
            <a:pPr lvl="0"/>
            <a:r>
              <a:rPr lang="en-CA" sz="2600" b="1" u="sng" dirty="0">
                <a:solidFill>
                  <a:srgbClr val="0070C0"/>
                </a:solidFill>
              </a:rPr>
              <a:t>Chicago distribution:</a:t>
            </a:r>
            <a:r>
              <a:rPr lang="en-CA" sz="2600" dirty="0"/>
              <a:t> synthetic hyetograph based on collection of peak intensities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0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266777" cy="806726"/>
          </a:xfrm>
        </p:spPr>
        <p:txBody>
          <a:bodyPr/>
          <a:lstStyle/>
          <a:p>
            <a:r>
              <a:rPr lang="en-CA" dirty="0" smtClean="0"/>
              <a:t>Hyetographs – SCS Distributions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0" y="1322779"/>
            <a:ext cx="8633337" cy="5074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5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IDF Curves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spcAft>
                    <a:spcPts val="1200"/>
                  </a:spcAft>
                </a:pPr>
                <a:r>
                  <a:rPr lang="en-CA" dirty="0" smtClean="0"/>
                  <a:t>Relate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𝑎𝑣𝑒𝑟𝑎𝑔𝑒</m:t>
                        </m:r>
                      </m:sub>
                    </m:sSub>
                  </m:oMath>
                </a14:m>
                <a:r>
                  <a:rPr lang="en-CA" dirty="0" smtClean="0"/>
                  <a:t> to </a:t>
                </a:r>
                <a:r>
                  <a:rPr lang="en-CA" dirty="0"/>
                  <a:t>storm duration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 smtClean="0"/>
              </a:p>
              <a:p>
                <a:pPr lvl="1">
                  <a:spcAft>
                    <a:spcPts val="1200"/>
                  </a:spcAft>
                </a:pPr>
                <a:r>
                  <a:rPr lang="en-CA" dirty="0"/>
                  <a:t>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𝒂𝒗𝒆𝒓𝒂𝒈𝒆</m:t>
                        </m:r>
                      </m:sub>
                    </m:sSub>
                    <m:r>
                      <a:rPr lang="en-CA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sSup>
                          <m:sSupPr>
                            <m:ctrlP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b="1" i="1">
                                        <a:solidFill>
                                          <a:srgbClr val="ED6E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1" i="1">
                                        <a:solidFill>
                                          <a:srgbClr val="ED6E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CA" b="1" i="1">
                                        <a:solidFill>
                                          <a:srgbClr val="ED6E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𝒔𝒕𝒐𝒓𝒎</m:t>
                                    </m:r>
                                  </m:sub>
                                </m:sSub>
                                <m: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= rainfall intensity (mm/h)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𝑠𝑡𝑜𝑟𝑚</m:t>
                        </m:r>
                      </m:sub>
                    </m:sSub>
                  </m:oMath>
                </a14:m>
                <a:r>
                  <a:rPr lang="en-CA" dirty="0"/>
                  <a:t> = storm duration (min)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dirty="0"/>
                  <a:t>,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 = coefficients that depend on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𝑠𝑡𝑜𝑟𝑚</m:t>
                        </m:r>
                      </m:sub>
                    </m:sSub>
                  </m:oMath>
                </a14:m>
                <a:r>
                  <a:rPr lang="en-CA" dirty="0"/>
                  <a:t> typically taken as a </a:t>
                </a:r>
                <a:r>
                  <a:rPr lang="en-CA" dirty="0" err="1"/>
                  <a:t>subcatchment’s</a:t>
                </a:r>
                <a:r>
                  <a:rPr lang="en-CA" dirty="0"/>
                  <a:t> time of concentration (TOC)</a:t>
                </a:r>
              </a:p>
              <a:p>
                <a:pPr lvl="1"/>
                <a:r>
                  <a:rPr lang="en-CA" dirty="0"/>
                  <a:t>Under continuous rainfall, TOC represents the time required for runoff from all points </a:t>
                </a:r>
                <a:r>
                  <a:rPr lang="en-CA" dirty="0" smtClean="0"/>
                  <a:t>in </a:t>
                </a:r>
                <a:r>
                  <a:rPr lang="en-CA" dirty="0"/>
                  <a:t>a subcatchment to </a:t>
                </a:r>
                <a:r>
                  <a:rPr lang="en-CA" dirty="0" smtClean="0"/>
                  <a:t>contribute to </a:t>
                </a:r>
                <a:r>
                  <a:rPr lang="en-CA" dirty="0"/>
                  <a:t>the </a:t>
                </a:r>
                <a:r>
                  <a:rPr lang="en-CA" dirty="0" err="1"/>
                  <a:t>subcatchment’s</a:t>
                </a:r>
                <a:r>
                  <a:rPr lang="en-CA" dirty="0"/>
                  <a:t> outflow</a:t>
                </a:r>
              </a:p>
              <a:p>
                <a:pPr lvl="1"/>
                <a:r>
                  <a:rPr lang="en-CA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𝑠𝑡𝑜𝑟𝑚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𝑇𝑂𝐶</m:t>
                    </m:r>
                  </m:oMath>
                </a14:m>
                <a:r>
                  <a:rPr lang="en-CA" dirty="0"/>
                  <a:t>, not all points </a:t>
                </a:r>
                <a:r>
                  <a:rPr lang="en-CA" dirty="0" smtClean="0"/>
                  <a:t>contribute</a:t>
                </a:r>
                <a:endParaRPr lang="en-CA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𝑠𝑡𝑜𝑟𝑚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𝑇𝑂𝐶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 smtClean="0"/>
                  <a:t>will </a:t>
                </a:r>
                <a:r>
                  <a:rPr lang="en-CA" dirty="0"/>
                  <a:t>be lower for the </a:t>
                </a:r>
                <a:r>
                  <a:rPr lang="en-CA" dirty="0" smtClean="0"/>
                  <a:t>same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761" r="-2009" b="-114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13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672080" y="1884802"/>
            <a:ext cx="2738120" cy="684000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IDF Curves – City of Toronto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" y="1120921"/>
            <a:ext cx="7684770" cy="5251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710" y="6356351"/>
            <a:ext cx="510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andara" panose="020E0502030303020204" pitchFamily="34" charset="0"/>
              </a:rPr>
              <a:t>Wet Weather Flow Management Guidelines, City of Toronto (2006)</a:t>
            </a:r>
          </a:p>
        </p:txBody>
      </p:sp>
    </p:spTree>
    <p:extLst>
      <p:ext uri="{BB962C8B-B14F-4D97-AF65-F5344CB8AC3E}">
        <p14:creationId xmlns:p14="http://schemas.microsoft.com/office/powerpoint/2010/main" val="7772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Infiltration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Many infiltration models have been developed:</a:t>
            </a:r>
          </a:p>
          <a:p>
            <a:pPr lvl="1"/>
            <a:r>
              <a:rPr lang="en-CA" sz="2200" b="1" u="sng" dirty="0">
                <a:solidFill>
                  <a:srgbClr val="0070C0"/>
                </a:solidFill>
              </a:rPr>
              <a:t>Rational method:</a:t>
            </a:r>
            <a:r>
              <a:rPr lang="en-CA" sz="2200" dirty="0">
                <a:solidFill>
                  <a:srgbClr val="0070C0"/>
                </a:solidFill>
              </a:rPr>
              <a:t> </a:t>
            </a:r>
            <a:r>
              <a:rPr lang="en-CA" sz="2200" dirty="0"/>
              <a:t>empirical, simple, based on constant runoff ratio</a:t>
            </a:r>
          </a:p>
          <a:p>
            <a:pPr lvl="1"/>
            <a:r>
              <a:rPr lang="en-CA" sz="2200" b="1" u="sng" dirty="0">
                <a:solidFill>
                  <a:srgbClr val="0070C0"/>
                </a:solidFill>
              </a:rPr>
              <a:t>Horton method:</a:t>
            </a:r>
            <a:r>
              <a:rPr lang="en-CA" sz="2200" dirty="0"/>
              <a:t> empirical, considers variable infiltration rates based on initial and residual infiltration capacities</a:t>
            </a:r>
          </a:p>
          <a:p>
            <a:pPr lvl="1"/>
            <a:r>
              <a:rPr lang="en-CA" sz="2200" b="1" u="sng" dirty="0">
                <a:solidFill>
                  <a:srgbClr val="0070C0"/>
                </a:solidFill>
              </a:rPr>
              <a:t>Green-</a:t>
            </a:r>
            <a:r>
              <a:rPr lang="en-CA" sz="2200" b="1" u="sng" dirty="0" err="1">
                <a:solidFill>
                  <a:srgbClr val="0070C0"/>
                </a:solidFill>
              </a:rPr>
              <a:t>Ampt</a:t>
            </a:r>
            <a:r>
              <a:rPr lang="en-CA" sz="2200" b="1" u="sng" dirty="0">
                <a:solidFill>
                  <a:srgbClr val="0070C0"/>
                </a:solidFill>
              </a:rPr>
              <a:t> Method:</a:t>
            </a:r>
            <a:r>
              <a:rPr lang="en-CA" sz="2200" dirty="0"/>
              <a:t> physically-based and semi-empirical, considers variable infiltration rates based on capacity, soil moisture, and hydraulic conductivity</a:t>
            </a:r>
          </a:p>
          <a:p>
            <a:pPr lvl="1"/>
            <a:r>
              <a:rPr lang="en-CA" sz="2200" b="1" u="sng" dirty="0">
                <a:solidFill>
                  <a:srgbClr val="0070C0"/>
                </a:solidFill>
              </a:rPr>
              <a:t>NRCS curve number method:</a:t>
            </a:r>
            <a:r>
              <a:rPr lang="en-CA" sz="2200" dirty="0"/>
              <a:t> empirical, based on component analysis of infiltration processes considering storage (abstractions), infiltration, and runoff</a:t>
            </a:r>
          </a:p>
          <a:p>
            <a:pPr lvl="1"/>
            <a:r>
              <a:rPr lang="en-CA" sz="2200" dirty="0"/>
              <a:t>…and many others</a:t>
            </a:r>
          </a:p>
          <a:p>
            <a:pPr lvl="0"/>
            <a:r>
              <a:rPr lang="en-CA" dirty="0"/>
              <a:t>No model is </a:t>
            </a:r>
            <a:r>
              <a:rPr lang="en-CA" dirty="0" smtClean="0"/>
              <a:t>best </a:t>
            </a:r>
            <a:r>
              <a:rPr lang="en-CA" dirty="0"/>
              <a:t>– each has its own </a:t>
            </a:r>
            <a:r>
              <a:rPr lang="en-CA" dirty="0" smtClean="0"/>
              <a:t>applications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0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Rational Method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31650"/>
                <a:ext cx="8281670" cy="4845313"/>
              </a:xfrm>
            </p:spPr>
            <p:txBody>
              <a:bodyPr/>
              <a:lstStyle/>
              <a:p>
                <a:pPr lvl="0"/>
                <a:r>
                  <a:rPr lang="en-CA" sz="2600" dirty="0"/>
                  <a:t>Used to estimate peak discharge from small </a:t>
                </a:r>
                <a:r>
                  <a:rPr lang="en-CA" sz="2600" dirty="0" smtClean="0"/>
                  <a:t>subcatchments under continuous rainfall</a:t>
                </a:r>
                <a:endParaRPr lang="en-CA" sz="2600" dirty="0"/>
              </a:p>
              <a:p>
                <a:pPr lvl="0"/>
                <a:r>
                  <a:rPr lang="en-CA" sz="2600" dirty="0"/>
                  <a:t>Equation: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CA" sz="2600" b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𝒌𝑪𝒊𝑨</m:t>
                    </m:r>
                  </m:oMath>
                </a14:m>
                <a:endParaRPr lang="en-CA" sz="26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dirty="0"/>
                  <a:t> = surface runoff (m</a:t>
                </a:r>
                <a:r>
                  <a:rPr lang="en-CA" baseline="30000" dirty="0"/>
                  <a:t>3</a:t>
                </a:r>
                <a:r>
                  <a:rPr lang="en-CA" dirty="0"/>
                  <a:t>/s)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= runoff coefficient, depends on subcatchment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= rainfall intensity (mm/h)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 = subcatchment area (ha)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= unit conversion factor (1/360</a:t>
                </a:r>
                <a:r>
                  <a:rPr lang="en-CA" dirty="0" smtClean="0"/>
                  <a:t>)</a:t>
                </a:r>
              </a:p>
              <a:p>
                <a:r>
                  <a:rPr lang="en-CA" sz="2600" dirty="0" smtClean="0"/>
                  <a:t>Typical runoff coefficients:</a:t>
                </a:r>
              </a:p>
              <a:p>
                <a:pPr lvl="1">
                  <a:tabLst>
                    <a:tab pos="5648325" algn="l"/>
                  </a:tabLst>
                </a:pPr>
                <a:r>
                  <a:rPr lang="en-CA" dirty="0" smtClean="0"/>
                  <a:t>Urbanized areas, pavement, roads: 	0.70-0.95</a:t>
                </a:r>
              </a:p>
              <a:p>
                <a:pPr lvl="1">
                  <a:tabLst>
                    <a:tab pos="5648325" algn="l"/>
                  </a:tabLst>
                </a:pPr>
                <a:r>
                  <a:rPr lang="en-CA" dirty="0" smtClean="0"/>
                  <a:t>Suburban neighborhoods:	0.30-0.70</a:t>
                </a:r>
              </a:p>
              <a:p>
                <a:pPr lvl="1">
                  <a:tabLst>
                    <a:tab pos="5648325" algn="l"/>
                  </a:tabLst>
                </a:pPr>
                <a:r>
                  <a:rPr lang="en-CA" dirty="0" smtClean="0"/>
                  <a:t>Parks, soil, undeveloped land: 	0.05-0.35</a:t>
                </a:r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31650"/>
                <a:ext cx="8281670" cy="4845313"/>
              </a:xfrm>
              <a:blipFill rotWithShape="0">
                <a:blip r:embed="rId2"/>
                <a:stretch>
                  <a:fillRect l="-1104" t="-1887" b="-42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16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291715" y="2173227"/>
            <a:ext cx="1579245" cy="417573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1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Rational Method Assumptions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1650"/>
            <a:ext cx="8364430" cy="4845313"/>
          </a:xfr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000" dirty="0"/>
              <a:t>Time of concentration reached – all </a:t>
            </a:r>
            <a:r>
              <a:rPr lang="en-CA" sz="3000" dirty="0" smtClean="0"/>
              <a:t>parts of </a:t>
            </a:r>
            <a:r>
              <a:rPr lang="en-CA" sz="3000" dirty="0"/>
              <a:t>subcatchment contributing to peak discharge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000" dirty="0"/>
              <a:t>Runoff </a:t>
            </a:r>
            <a:r>
              <a:rPr lang="en-CA" sz="3000" dirty="0" smtClean="0"/>
              <a:t>coefficient is </a:t>
            </a:r>
            <a:r>
              <a:rPr lang="en-CA" sz="3000" dirty="0"/>
              <a:t>constant and independent of soil conditions, rainfall intensity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000" dirty="0"/>
              <a:t>Constant rainfall intensity 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000" dirty="0"/>
              <a:t>Uniformly distributed rainfall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000" dirty="0"/>
              <a:t>Frequency of storm and runoff are the same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2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Horton Infiltration Model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31650"/>
                <a:ext cx="8108950" cy="4845313"/>
              </a:xfrm>
            </p:spPr>
            <p:txBody>
              <a:bodyPr/>
              <a:lstStyle/>
              <a:p>
                <a:pPr lvl="0"/>
                <a:r>
                  <a:rPr lang="en-CA" sz="2600" dirty="0"/>
                  <a:t>Infiltration capacity: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CA" dirty="0" smtClean="0"/>
                  <a:t>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CA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CA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𝒌𝒕</m:t>
                        </m:r>
                      </m:sup>
                    </m:sSup>
                  </m:oMath>
                </a14:m>
                <a:endParaRPr lang="en-CA" b="1" dirty="0">
                  <a:solidFill>
                    <a:srgbClr val="ED6E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dirty="0"/>
                  <a:t> = potential infiltration capacity (mm/h)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dirty="0"/>
                  <a:t> = residual (minimum) infiltration capacity (mm/h)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 = initial (maximum) infiltration capacity (mm/h)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= decay constant (s</a:t>
                </a:r>
                <a:r>
                  <a:rPr lang="en-CA" baseline="30000" dirty="0"/>
                  <a:t>-1</a:t>
                </a:r>
                <a:r>
                  <a:rPr lang="en-CA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= time since start of rainfall (s)</a:t>
                </a:r>
              </a:p>
              <a:p>
                <a:pPr lvl="0"/>
                <a:r>
                  <a:rPr lang="en-CA" sz="2600" dirty="0"/>
                  <a:t>Cumulative infiltration volume (mm) at time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6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CA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𝒌𝒕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 smtClean="0"/>
                  <a:t> </a:t>
                </a:r>
                <a:endParaRPr lang="en-CA" dirty="0"/>
              </a:p>
              <a:p>
                <a:pPr lvl="0"/>
                <a:r>
                  <a:rPr lang="en-CA" sz="2600" dirty="0" smtClean="0"/>
                  <a:t>Above </a:t>
                </a:r>
                <a:r>
                  <a:rPr lang="en-CA" sz="2600" dirty="0"/>
                  <a:t>equations are valid for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600" dirty="0"/>
                  <a:t>, otherwise modifications are necessary </a:t>
                </a:r>
                <a:r>
                  <a:rPr lang="en-CA" sz="2600" dirty="0" smtClean="0"/>
                  <a:t>for discontinuous ponding</a:t>
                </a:r>
                <a:endParaRPr lang="en-CA" sz="2600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31650"/>
                <a:ext cx="8108950" cy="4845313"/>
              </a:xfrm>
              <a:blipFill rotWithShape="0">
                <a:blip r:embed="rId2"/>
                <a:stretch>
                  <a:fillRect l="-1128" t="-1887" r="-75" b="-76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18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657475" y="1743457"/>
            <a:ext cx="3261741" cy="542544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23949" y="4811697"/>
            <a:ext cx="4966964" cy="769400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Horton Infiltration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19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3" y="1200350"/>
            <a:ext cx="8698113" cy="51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5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Hydrology and Hydraulics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31650"/>
            <a:ext cx="8177999" cy="4845313"/>
          </a:xfrm>
        </p:spPr>
        <p:txBody>
          <a:bodyPr/>
          <a:lstStyle/>
          <a:p>
            <a:pPr lvl="0"/>
            <a:r>
              <a:rPr lang="en-CA" dirty="0"/>
              <a:t>Deterministic v. stochastic processes:</a:t>
            </a:r>
          </a:p>
          <a:p>
            <a:pPr lvl="1"/>
            <a:r>
              <a:rPr lang="en-CA" sz="2600" b="1" u="sng" dirty="0">
                <a:solidFill>
                  <a:schemeClr val="accent1">
                    <a:lumMod val="75000"/>
                  </a:schemeClr>
                </a:solidFill>
              </a:rPr>
              <a:t>Deterministic:</a:t>
            </a:r>
            <a:r>
              <a:rPr lang="en-CA" sz="2600" dirty="0"/>
              <a:t> outcomes </a:t>
            </a:r>
            <a:r>
              <a:rPr lang="en-CA" sz="2600" dirty="0" smtClean="0"/>
              <a:t>known </a:t>
            </a:r>
            <a:r>
              <a:rPr lang="en-CA" sz="2600" dirty="0"/>
              <a:t>with high certainty</a:t>
            </a:r>
          </a:p>
          <a:p>
            <a:pPr lvl="1"/>
            <a:r>
              <a:rPr lang="en-CA" sz="2600" b="1" u="sng" dirty="0">
                <a:solidFill>
                  <a:schemeClr val="accent1">
                    <a:lumMod val="75000"/>
                  </a:schemeClr>
                </a:solidFill>
              </a:rPr>
              <a:t>Stochastic:</a:t>
            </a:r>
            <a:r>
              <a:rPr lang="en-CA" sz="2600" dirty="0"/>
              <a:t> outcomes </a:t>
            </a:r>
            <a:r>
              <a:rPr lang="en-CA" sz="2600" dirty="0" smtClean="0"/>
              <a:t>characterized by randomness</a:t>
            </a:r>
            <a:endParaRPr lang="en-CA" sz="2600" dirty="0"/>
          </a:p>
          <a:p>
            <a:pPr lvl="0"/>
            <a:r>
              <a:rPr lang="en-CA" dirty="0" smtClean="0"/>
              <a:t>Hydraulics is </a:t>
            </a:r>
            <a:r>
              <a:rPr lang="en-CA" dirty="0"/>
              <a:t>based on physical laws with predictable outcomes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deterministic</a:t>
            </a:r>
          </a:p>
          <a:p>
            <a:pPr lvl="0"/>
            <a:r>
              <a:rPr lang="en-CA" dirty="0"/>
              <a:t>Hydrology</a:t>
            </a:r>
            <a:r>
              <a:rPr lang="en-CA" dirty="0" smtClean="0"/>
              <a:t>:</a:t>
            </a:r>
            <a:endParaRPr lang="en-CA" dirty="0"/>
          </a:p>
          <a:p>
            <a:pPr lvl="1"/>
            <a:r>
              <a:rPr lang="en-CA" sz="2600" dirty="0" smtClean="0"/>
              <a:t>Deterministic: overland </a:t>
            </a:r>
            <a:r>
              <a:rPr lang="en-CA" sz="2600" dirty="0"/>
              <a:t>flow, </a:t>
            </a:r>
            <a:r>
              <a:rPr lang="en-CA" sz="2600" dirty="0" smtClean="0"/>
              <a:t>infiltration</a:t>
            </a:r>
            <a:endParaRPr lang="en-CA" sz="2600" dirty="0"/>
          </a:p>
          <a:p>
            <a:pPr lvl="1"/>
            <a:r>
              <a:rPr lang="en-CA" sz="2600" dirty="0" smtClean="0"/>
              <a:t>Stochastic: rainfall, temperature, climate </a:t>
            </a:r>
            <a:r>
              <a:rPr lang="en-CA" sz="2600" dirty="0" smtClean="0">
                <a:sym typeface="Wingdings" panose="05000000000000000000" pitchFamily="2" charset="2"/>
              </a:rPr>
              <a:t> </a:t>
            </a:r>
            <a:r>
              <a:rPr lang="en-CA" sz="2600" dirty="0" smtClean="0"/>
              <a:t> </a:t>
            </a:r>
            <a:r>
              <a:rPr lang="en-CA" sz="2600" dirty="0"/>
              <a:t>unpredictable</a:t>
            </a:r>
            <a:r>
              <a:rPr lang="en-CA" sz="2600" dirty="0" smtClean="0"/>
              <a:t>, </a:t>
            </a:r>
            <a:r>
              <a:rPr lang="en-CA" sz="2600" dirty="0"/>
              <a:t>complex, large </a:t>
            </a:r>
            <a:r>
              <a:rPr lang="en-CA" sz="2600" dirty="0" smtClean="0"/>
              <a:t>range</a:t>
            </a:r>
            <a:endParaRPr lang="en-CA" sz="2600" dirty="0"/>
          </a:p>
          <a:p>
            <a:pPr lvl="0"/>
            <a:r>
              <a:rPr lang="en-CA" dirty="0" smtClean="0"/>
              <a:t>For analysis, some parameters </a:t>
            </a:r>
            <a:r>
              <a:rPr lang="en-CA" dirty="0"/>
              <a:t>are prescribed based on inferences from </a:t>
            </a:r>
            <a:r>
              <a:rPr lang="en-CA" dirty="0" smtClean="0"/>
              <a:t>statistics, </a:t>
            </a:r>
            <a:r>
              <a:rPr lang="en-CA" dirty="0"/>
              <a:t>and </a:t>
            </a:r>
            <a:r>
              <a:rPr lang="en-CA" dirty="0" smtClean="0"/>
              <a:t>mechanics </a:t>
            </a:r>
            <a:r>
              <a:rPr lang="en-CA" dirty="0"/>
              <a:t>determine the physical </a:t>
            </a:r>
            <a:r>
              <a:rPr lang="en-CA" dirty="0" smtClean="0"/>
              <a:t>response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58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Horton Infiltration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Problem:</a:t>
                </a:r>
                <a:r>
                  <a:rPr lang="en-CA" sz="2400" dirty="0"/>
                  <a:t> Consider a soil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400" dirty="0"/>
                  <a:t> = 100 mm/h,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400" dirty="0"/>
                  <a:t> = 20 mm/h,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/>
                  <a:t> = 20 h</a:t>
                </a:r>
                <a:r>
                  <a:rPr lang="en-CA" sz="2400" baseline="30000" dirty="0"/>
                  <a:t>-1</a:t>
                </a:r>
                <a:r>
                  <a:rPr lang="en-CA" sz="2400" dirty="0"/>
                  <a:t>. Given a constant rainfall intensity of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 = 120 mm/h, determine the runoff volume and average runoff rate after a period of 10 minutes. Assume no surface storage and immediate runoff.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509" r="-1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Horton Infiltration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Problem:</a:t>
                </a:r>
                <a:r>
                  <a:rPr lang="en-CA" sz="2400" dirty="0"/>
                  <a:t> Consider a soil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400" dirty="0"/>
                  <a:t> = 100 mm/h,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400" dirty="0"/>
                  <a:t> = 20 mm/h,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/>
                  <a:t> = 20 h</a:t>
                </a:r>
                <a:r>
                  <a:rPr lang="en-CA" sz="2400" baseline="30000" dirty="0"/>
                  <a:t>-1</a:t>
                </a:r>
                <a:r>
                  <a:rPr lang="en-CA" sz="2400" dirty="0"/>
                  <a:t>. Given a constant rainfall intensity of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 = 120 mm/h, determine the runoff volume and average runoff rate after a period of 10 minutes. Assume no surface storage and immediate runoff.</a:t>
                </a:r>
              </a:p>
              <a:p>
                <a:r>
                  <a:rPr lang="en-CA" sz="2400" b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Solution:</a:t>
                </a:r>
              </a:p>
              <a:p>
                <a:pPr lvl="1"/>
                <a:r>
                  <a:rPr lang="en-CA" dirty="0"/>
                  <a:t>Inputs: </a:t>
                </a:r>
              </a:p>
              <a:p>
                <a:pPr lvl="2"/>
                <a:r>
                  <a:rPr lang="en-CA" sz="2400" dirty="0"/>
                  <a:t>Rainfall intensity: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 = 120 mm/h</a:t>
                </a:r>
              </a:p>
              <a:p>
                <a:pPr lvl="2"/>
                <a:r>
                  <a:rPr lang="en-CA" sz="2400" dirty="0"/>
                  <a:t>Time period: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400" dirty="0"/>
                  <a:t> = 10 min = 0.167 h</a:t>
                </a:r>
              </a:p>
              <a:p>
                <a:pPr lvl="1"/>
                <a:r>
                  <a:rPr lang="en-CA" dirty="0"/>
                  <a:t>First consider a volumetric mass balance: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0=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400" dirty="0"/>
                  <a:t>, where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400" dirty="0"/>
                  <a:t> = precipitation,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400" dirty="0"/>
                  <a:t> = infiltration,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400" dirty="0"/>
                  <a:t> = runoff</a:t>
                </a:r>
              </a:p>
              <a:p>
                <a:pPr lvl="2"/>
                <a:r>
                  <a:rPr lang="en-CA" sz="2400" dirty="0"/>
                  <a:t>Rearrange for runoff: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509" r="-155" b="-42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1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</a:t>
            </a:r>
            <a:r>
              <a:rPr lang="en-CA" dirty="0" smtClean="0"/>
              <a:t>– </a:t>
            </a:r>
            <a:r>
              <a:rPr lang="en-CA" dirty="0"/>
              <a:t>Horton Infiltration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31650"/>
                <a:ext cx="8515351" cy="4845313"/>
              </a:xfrm>
            </p:spPr>
            <p:txBody>
              <a:bodyPr/>
              <a:lstStyle/>
              <a:p>
                <a:r>
                  <a:rPr lang="en-CA" b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Solution (continued)</a:t>
                </a:r>
              </a:p>
              <a:p>
                <a:pPr lvl="1"/>
                <a:r>
                  <a:rPr lang="en-CA" dirty="0"/>
                  <a:t>Rainfall volume</a:t>
                </a:r>
                <a:r>
                  <a:rPr lang="en-CA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120 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0.167 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CA" sz="2400" dirty="0"/>
              </a:p>
              <a:p>
                <a:pPr lvl="1"/>
                <a:r>
                  <a:rPr lang="en-CA" dirty="0"/>
                  <a:t>Calculate infiltration volume using the Horton equation: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sup>
                        </m:sSup>
                      </m:e>
                    </m:d>
                  </m:oMath>
                </a14:m>
                <a:endParaRPr lang="en-CA" sz="2400" dirty="0"/>
              </a:p>
              <a:p>
                <a:pPr lvl="2"/>
                <a14:m>
                  <m:oMath xmlns:m="http://schemas.openxmlformats.org/officeDocument/2006/math">
                    <m:r>
                      <a:rPr lang="en-CA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0.167 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CA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CA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100 </m:t>
                                </m:r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CA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20 </m:t>
                                </m:r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num>
                          <m:den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20 </m:t>
                            </m:r>
                            <m:sSup>
                              <m:sSupPr>
                                <m:ctrlPr>
                                  <a:rPr lang="en-CA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CA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20 </m:t>
                                </m:r>
                                <m:sSup>
                                  <m:sSupPr>
                                    <m:ctrlPr>
                                      <a:rPr lang="en-CA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CA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CA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0.167 </m:t>
                                </m:r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CA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=7.2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CA" sz="2400" dirty="0"/>
              </a:p>
              <a:p>
                <a:pPr lvl="1"/>
                <a:r>
                  <a:rPr lang="en-CA" dirty="0"/>
                  <a:t>Calculate runoff volume:</a:t>
                </a:r>
                <a:endParaRPr lang="en-CA" i="1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7.2 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=12.8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CA" sz="2400" dirty="0"/>
              </a:p>
              <a:p>
                <a:pPr lvl="1"/>
                <a:r>
                  <a:rPr lang="en-CA" dirty="0"/>
                  <a:t>Calculate </a:t>
                </a:r>
                <a:r>
                  <a:rPr lang="en-CA" dirty="0" smtClean="0"/>
                  <a:t>average runoff </a:t>
                </a:r>
                <a:r>
                  <a:rPr lang="en-CA" dirty="0"/>
                  <a:t>rate</a:t>
                </a:r>
                <a:r>
                  <a:rPr lang="en-CA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12.8 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0.167 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den>
                    </m:f>
                    <m:r>
                      <a:rPr lang="en-CA" sz="2400" i="1">
                        <a:latin typeface="Cambria Math" panose="02040503050406030204" pitchFamily="18" charset="0"/>
                      </a:rPr>
                      <m:t>=76.9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CA" sz="2400" dirty="0"/>
              </a:p>
              <a:p>
                <a:pPr lvl="1"/>
                <a:endParaRPr lang="en-CA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31650"/>
                <a:ext cx="8515351" cy="4845313"/>
              </a:xfrm>
              <a:blipFill rotWithShape="0">
                <a:blip r:embed="rId2"/>
                <a:stretch>
                  <a:fillRect l="-1288" t="-2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Fundamentals and Modeling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400" dirty="0"/>
              <a:t>Review concepts provide basis for developing, using, and understanding water resources models</a:t>
            </a:r>
          </a:p>
          <a:p>
            <a:pPr lvl="0"/>
            <a:r>
              <a:rPr lang="en-CA" sz="2400" dirty="0"/>
              <a:t>Models are a tool – useful for analysis, but not a substitute for reality</a:t>
            </a:r>
          </a:p>
          <a:p>
            <a:pPr lvl="0"/>
            <a:r>
              <a:rPr lang="en-CA" sz="2400" dirty="0" smtClean="0"/>
              <a:t>Knowledge </a:t>
            </a:r>
            <a:r>
              <a:rPr lang="en-CA" sz="2400" dirty="0"/>
              <a:t>of fundamentals is helpful for understanding when models are wrong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23</a:t>
            </a:fld>
            <a:endParaRPr lang="en-CA"/>
          </a:p>
        </p:txBody>
      </p:sp>
      <p:pic>
        <p:nvPicPr>
          <p:cNvPr id="5" name="Picture 4" descr="http://www.socomic.gr/wp-content/uploads/2014/11/ch14112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8" y="3734240"/>
            <a:ext cx="8359321" cy="268432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017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ater cyc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3" y="1127463"/>
            <a:ext cx="7799193" cy="5199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Macro Level – Water Cycle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3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9523" y="6356351"/>
            <a:ext cx="4625340" cy="271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i="1" dirty="0"/>
              <a:t>Conservation Institute (2018)</a:t>
            </a:r>
          </a:p>
        </p:txBody>
      </p:sp>
    </p:spTree>
    <p:extLst>
      <p:ext uri="{BB962C8B-B14F-4D97-AF65-F5344CB8AC3E}">
        <p14:creationId xmlns:p14="http://schemas.microsoft.com/office/powerpoint/2010/main" val="150482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Urban Hydrology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Urban hydrology concerns </a:t>
            </a:r>
            <a:r>
              <a:rPr lang="en-CA" dirty="0"/>
              <a:t>hydrologic processes in urban (built) environments</a:t>
            </a:r>
          </a:p>
          <a:p>
            <a:pPr lvl="0"/>
            <a:r>
              <a:rPr lang="en-CA" dirty="0"/>
              <a:t>Also </a:t>
            </a:r>
            <a:r>
              <a:rPr lang="en-CA" dirty="0" smtClean="0"/>
              <a:t>interacts with hydrology </a:t>
            </a:r>
            <a:r>
              <a:rPr lang="en-CA" dirty="0"/>
              <a:t>of </a:t>
            </a:r>
            <a:r>
              <a:rPr lang="en-CA" dirty="0" smtClean="0"/>
              <a:t>natural environments – e.g., buried rivers in cities</a:t>
            </a:r>
            <a:endParaRPr lang="en-CA" dirty="0"/>
          </a:p>
          <a:p>
            <a:pPr lvl="0"/>
            <a:r>
              <a:rPr lang="en-CA" dirty="0"/>
              <a:t>Typical characteristics:</a:t>
            </a:r>
          </a:p>
          <a:p>
            <a:pPr lvl="1"/>
            <a:r>
              <a:rPr lang="en-CA" sz="2800" dirty="0"/>
              <a:t>More impervious surfaces (roads, buildings) and fewer natural channels</a:t>
            </a:r>
          </a:p>
          <a:p>
            <a:pPr lvl="1"/>
            <a:r>
              <a:rPr lang="en-CA" sz="2800" dirty="0"/>
              <a:t>Faster response to storms, less attenuation </a:t>
            </a:r>
            <a:r>
              <a:rPr lang="en-CA" sz="2800" dirty="0">
                <a:sym typeface="Wingdings" panose="05000000000000000000" pitchFamily="2" charset="2"/>
              </a:rPr>
              <a:t></a:t>
            </a:r>
            <a:r>
              <a:rPr lang="en-CA" sz="2800" dirty="0"/>
              <a:t> lower time of concentration</a:t>
            </a:r>
          </a:p>
          <a:p>
            <a:pPr lvl="1"/>
            <a:r>
              <a:rPr lang="en-CA" sz="2800" dirty="0"/>
              <a:t>Lower infiltration </a:t>
            </a:r>
            <a:r>
              <a:rPr lang="en-CA" sz="2800" dirty="0">
                <a:sym typeface="Wingdings" panose="05000000000000000000" pitchFamily="2" charset="2"/>
              </a:rPr>
              <a:t></a:t>
            </a:r>
            <a:r>
              <a:rPr lang="en-CA" sz="2800" dirty="0"/>
              <a:t> greater runoff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29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Urban Hydrology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5</a:t>
            </a:fld>
            <a:endParaRPr lang="en-CA"/>
          </a:p>
        </p:txBody>
      </p:sp>
      <p:pic>
        <p:nvPicPr>
          <p:cNvPr id="5" name="Picture 4" descr="http://wpmedia.news.nationalpost.com/2013/07/wea_ont_storms_20130708_topix.jpg?w=9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0"/>
          <a:stretch/>
        </p:blipFill>
        <p:spPr bwMode="auto">
          <a:xfrm>
            <a:off x="818882" y="1210392"/>
            <a:ext cx="7535003" cy="5087827"/>
          </a:xfrm>
          <a:prstGeom prst="rect">
            <a:avLst/>
          </a:prstGeom>
          <a:noFill/>
          <a:extLst/>
        </p:spPr>
      </p:pic>
      <p:sp>
        <p:nvSpPr>
          <p:cNvPr id="6" name="TextBox 5"/>
          <p:cNvSpPr txBox="1"/>
          <p:nvPr/>
        </p:nvSpPr>
        <p:spPr>
          <a:xfrm>
            <a:off x="818882" y="6016292"/>
            <a:ext cx="559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latin typeface="Candara" panose="020E0502030303020204" pitchFamily="34" charset="0"/>
              </a:rPr>
              <a:t>GO Train stranded in the Don River on 2013 July 10 (The Toronto Star, 2013)</a:t>
            </a:r>
          </a:p>
        </p:txBody>
      </p:sp>
    </p:spTree>
    <p:extLst>
      <p:ext uri="{BB962C8B-B14F-4D97-AF65-F5344CB8AC3E}">
        <p14:creationId xmlns:p14="http://schemas.microsoft.com/office/powerpoint/2010/main" val="414225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512174" cy="806726"/>
          </a:xfrm>
        </p:spPr>
        <p:txBody>
          <a:bodyPr>
            <a:normAutofit/>
          </a:bodyPr>
          <a:lstStyle/>
          <a:p>
            <a:r>
              <a:rPr lang="en-CA" sz="4200" dirty="0" smtClean="0"/>
              <a:t>Local Level Hydrology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Consider a mass balance for a hydrologic system: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Multiple inflows and outflows, all interrelated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6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3" y="2113628"/>
            <a:ext cx="8977593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1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24733" cy="806726"/>
          </a:xfrm>
        </p:spPr>
        <p:txBody>
          <a:bodyPr>
            <a:noAutofit/>
          </a:bodyPr>
          <a:lstStyle/>
          <a:p>
            <a:r>
              <a:rPr lang="en-CA" sz="4000" dirty="0" smtClean="0"/>
              <a:t>Representing Hydrologic Processes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31650"/>
                <a:ext cx="8124732" cy="4845313"/>
              </a:xfrm>
            </p:spPr>
            <p:txBody>
              <a:bodyPr>
                <a:noAutofit/>
              </a:bodyPr>
              <a:lstStyle/>
              <a:p>
                <a:pPr lvl="0">
                  <a:spcAft>
                    <a:spcPts val="1800"/>
                  </a:spcAft>
                </a:pPr>
                <a:r>
                  <a:rPr lang="en-CA" sz="2600" dirty="0"/>
                  <a:t>Apply </a:t>
                </a:r>
                <a:r>
                  <a:rPr lang="en-CA" sz="2600" dirty="0" smtClean="0"/>
                  <a:t>mass </a:t>
                </a:r>
                <a:r>
                  <a:rPr lang="en-CA" sz="2600" dirty="0"/>
                  <a:t>conservation </a:t>
                </a:r>
                <a:r>
                  <a:rPr lang="en-CA" sz="2600" dirty="0" smtClean="0"/>
                  <a:t>to </a:t>
                </a:r>
                <a:r>
                  <a:rPr lang="en-CA" sz="2600" dirty="0"/>
                  <a:t>the </a:t>
                </a:r>
                <a:r>
                  <a:rPr lang="en-CA" sz="2600" dirty="0" smtClean="0"/>
                  <a:t>system:</a:t>
                </a:r>
                <a:endParaRPr lang="en-CA" sz="2600" dirty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300" b="1" i="1" smtClean="0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CA" sz="2300" b="1">
                          <a:solidFill>
                            <a:srgbClr val="ED6E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𝒓𝒂𝒊𝒏𝒇𝒂𝒍𝒍</m:t>
                          </m:r>
                        </m:sub>
                      </m:sSub>
                      <m:r>
                        <a:rPr lang="en-CA" sz="2300" b="1" i="1">
                          <a:solidFill>
                            <a:srgbClr val="ED6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𝒊𝒏𝒇𝒊𝒍𝒕𝒓𝒂𝒕𝒊𝒐𝒏</m:t>
                          </m:r>
                        </m:sub>
                      </m:sSub>
                      <m:r>
                        <a:rPr lang="en-CA" sz="2300" b="1" i="1">
                          <a:solidFill>
                            <a:srgbClr val="ED6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𝒆𝒗𝒂𝒑𝒐𝒕𝒓𝒂𝒏𝒔𝒑𝒊𝒓𝒂𝒕𝒊𝒐𝒏</m:t>
                          </m:r>
                        </m:sub>
                      </m:sSub>
                      <m:r>
                        <a:rPr lang="en-CA" sz="2300" b="1" i="1">
                          <a:solidFill>
                            <a:srgbClr val="ED6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CA" sz="2300" b="1" i="1">
                              <a:solidFill>
                                <a:srgbClr val="ED6E00"/>
                              </a:solidFill>
                              <a:latin typeface="Cambria Math" panose="02040503050406030204" pitchFamily="18" charset="0"/>
                            </a:rPr>
                            <m:t>𝒓𝒖𝒏𝒐𝒇𝒇</m:t>
                          </m:r>
                        </m:sub>
                      </m:sSub>
                    </m:oMath>
                  </m:oMathPara>
                </a14:m>
                <a:endParaRPr lang="en-CA" sz="2300" b="1" dirty="0">
                  <a:solidFill>
                    <a:srgbClr val="ED6E00"/>
                  </a:solidFill>
                </a:endParaRPr>
              </a:p>
              <a:p>
                <a:pPr lvl="0"/>
                <a:r>
                  <a:rPr lang="en-CA" sz="2600" dirty="0" smtClean="0"/>
                  <a:t>How </a:t>
                </a:r>
                <a:r>
                  <a:rPr lang="en-CA" sz="2600" dirty="0"/>
                  <a:t>are the flux terms determined?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𝒑𝒓𝒆𝒄𝒊𝒑𝒊𝒕𝒂𝒕𝒊𝒐𝒏</m:t>
                        </m:r>
                      </m:sub>
                    </m:sSub>
                  </m:oMath>
                </a14:m>
                <a:r>
                  <a:rPr lang="en-CA" sz="2200" dirty="0"/>
                  <a:t>: input term, chosen according to analysis conditions (e.g., 20 minute long 50-year storm)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𝒊𝒏𝒇𝒊𝒍𝒕𝒓𝒂𝒕𝒊𝒐𝒏</m:t>
                        </m:r>
                      </m:sub>
                    </m:sSub>
                  </m:oMath>
                </a14:m>
                <a:r>
                  <a:rPr lang="en-CA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𝒓𝒖𝒏𝒐𝒇𝒇</m:t>
                        </m:r>
                      </m:sub>
                    </m:sSub>
                  </m:oMath>
                </a14:m>
                <a:r>
                  <a:rPr lang="en-CA" sz="2200" dirty="0"/>
                  <a:t>: response terms, depend on rainfall, surface type, and hydraulics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CA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𝒆𝒗𝒂𝒑𝒐𝒕𝒓𝒂𝒏𝒔𝒑𝒊𝒓𝒂𝒕𝒊𝒐𝒏</m:t>
                        </m:r>
                      </m:sub>
                    </m:sSub>
                  </m:oMath>
                </a14:m>
                <a:r>
                  <a:rPr lang="en-CA" sz="2200" dirty="0"/>
                  <a:t>: response term, important for long-term analyses, typically neglected for short-term </a:t>
                </a:r>
                <a:r>
                  <a:rPr lang="en-CA" sz="2200" dirty="0" smtClean="0"/>
                  <a:t>simulations</a:t>
                </a:r>
              </a:p>
              <a:p>
                <a:r>
                  <a:rPr lang="en-CA" sz="2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𝑟𝑎𝑖𝑛𝑓𝑎𝑙𝑙</m:t>
                        </m:r>
                      </m:sub>
                    </m:sSub>
                  </m:oMath>
                </a14:m>
                <a:r>
                  <a:rPr lang="en-CA" sz="2600" dirty="0"/>
                  <a:t> is an input, than the remaining terms describe the system </a:t>
                </a:r>
                <a:r>
                  <a:rPr lang="en-CA" sz="2600" dirty="0" smtClean="0"/>
                  <a:t>response</a:t>
                </a:r>
                <a:endParaRPr lang="en-CA" sz="2600" dirty="0"/>
              </a:p>
              <a:p>
                <a:endParaRPr lang="en-CA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31650"/>
                <a:ext cx="8124732" cy="4845313"/>
              </a:xfrm>
              <a:blipFill rotWithShape="0">
                <a:blip r:embed="rId2"/>
                <a:stretch>
                  <a:fillRect l="-1125" t="-1887" r="-1200" b="-137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7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83305" y="1835407"/>
            <a:ext cx="7783645" cy="916669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52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391063" cy="806726"/>
          </a:xfrm>
        </p:spPr>
        <p:txBody>
          <a:bodyPr>
            <a:normAutofit/>
          </a:bodyPr>
          <a:lstStyle/>
          <a:p>
            <a:r>
              <a:rPr lang="en-CA" dirty="0" smtClean="0"/>
              <a:t>Rainfall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CA" sz="2600" dirty="0"/>
                  <a:t>Rainfall described using rainfall intensity,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600" dirty="0"/>
                  <a:t> (mm/h)</a:t>
                </a:r>
              </a:p>
              <a:p>
                <a:pPr lvl="0"/>
                <a:r>
                  <a:rPr lang="en-CA" sz="2600" dirty="0"/>
                  <a:t>For analyses, base rainfall intensity on observed data, though such data are not always available</a:t>
                </a:r>
              </a:p>
              <a:p>
                <a:pPr lvl="0"/>
                <a:r>
                  <a:rPr lang="en-CA" sz="2600" dirty="0"/>
                  <a:t>Instead, use synthetic design storms</a:t>
                </a:r>
              </a:p>
              <a:p>
                <a:pPr lvl="0"/>
                <a:r>
                  <a:rPr lang="en-CA" sz="2600" dirty="0"/>
                  <a:t>Design storm parameters:</a:t>
                </a:r>
              </a:p>
              <a:p>
                <a:pPr lvl="1"/>
                <a:r>
                  <a:rPr lang="en-CA" sz="2600" dirty="0"/>
                  <a:t>Return period,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Storm duration,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Total rainfall volume </a:t>
                </a:r>
                <a:r>
                  <a:rPr lang="en-CA" sz="2600" dirty="0">
                    <a:sym typeface="Wingdings" panose="05000000000000000000" pitchFamily="2" charset="2"/>
                  </a:rPr>
                  <a:t></a:t>
                </a:r>
                <a:r>
                  <a:rPr lang="en-CA" sz="2600" dirty="0"/>
                  <a:t> </a:t>
                </a:r>
                <a:r>
                  <a:rPr lang="en-CA" sz="2600" dirty="0" smtClean="0"/>
                  <a:t>determine </a:t>
                </a:r>
                <a:r>
                  <a:rPr lang="en-CA" sz="2600" dirty="0"/>
                  <a:t>from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Temporal distribution (hyetograph)</a:t>
                </a:r>
              </a:p>
              <a:p>
                <a:pPr lvl="1"/>
                <a:r>
                  <a:rPr lang="en-CA" sz="2600" dirty="0"/>
                  <a:t>Spatial characteristics (important for large catchments)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1887" r="-1468" b="-6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92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Return Period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lang="en-CA" sz="2400" dirty="0" smtClean="0"/>
                  <a:t>Relates to storm magnitude </a:t>
                </a:r>
                <a:r>
                  <a:rPr lang="en-CA" sz="2400" dirty="0"/>
                  <a:t>and frequency of occurrence</a:t>
                </a:r>
              </a:p>
              <a:p>
                <a:pPr lvl="0"/>
                <a:r>
                  <a:rPr lang="en-CA" sz="2400" dirty="0"/>
                  <a:t>Defined as the average </a:t>
                </a:r>
                <a:r>
                  <a:rPr lang="en-CA" sz="2400" dirty="0" smtClean="0"/>
                  <a:t>time </a:t>
                </a:r>
                <a:r>
                  <a:rPr lang="en-CA" sz="2400" dirty="0"/>
                  <a:t>between storm exceedances</a:t>
                </a:r>
              </a:p>
              <a:p>
                <a:pPr lvl="0"/>
                <a:r>
                  <a:rPr lang="en-CA" sz="2400" dirty="0" smtClean="0"/>
                  <a:t>Related </a:t>
                </a:r>
                <a:r>
                  <a:rPr lang="en-CA" sz="2400" dirty="0"/>
                  <a:t>terms: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CA" sz="2200" b="1" u="sng" dirty="0">
                    <a:solidFill>
                      <a:srgbClr val="0070C0"/>
                    </a:solidFill>
                  </a:rPr>
                  <a:t>Exceedance </a:t>
                </a:r>
                <a:r>
                  <a:rPr lang="en-CA" sz="2200" b="1" u="sng" dirty="0" smtClean="0">
                    <a:solidFill>
                      <a:srgbClr val="0070C0"/>
                    </a:solidFill>
                  </a:rPr>
                  <a:t>probability:</a:t>
                </a:r>
                <a:r>
                  <a:rPr lang="en-CA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1" i="1" smtClean="0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200" dirty="0"/>
                  <a:t>: probability that a storm will be exceeded in any given year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CA" sz="2200" b="1" u="sng" dirty="0">
                    <a:solidFill>
                      <a:srgbClr val="0070C0"/>
                    </a:solidFill>
                  </a:rPr>
                  <a:t>Failure </a:t>
                </a:r>
                <a:r>
                  <a:rPr lang="en-CA" sz="2200" b="1" u="sng" dirty="0" smtClean="0">
                    <a:solidFill>
                      <a:srgbClr val="0070C0"/>
                    </a:solidFill>
                  </a:rPr>
                  <a:t>probability:</a:t>
                </a:r>
                <a:r>
                  <a:rPr lang="en-CA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1" i="1" smtClean="0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200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CA" sz="2200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2200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00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CA" sz="2200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CA" sz="2200" dirty="0" smtClean="0"/>
                  <a:t> </a:t>
                </a:r>
                <a:r>
                  <a:rPr lang="en-CA" sz="2200" dirty="0" smtClean="0">
                    <a:sym typeface="Wingdings" panose="05000000000000000000" pitchFamily="2" charset="2"/>
                  </a:rPr>
                  <a:t></a:t>
                </a:r>
                <a:r>
                  <a:rPr lang="en-CA" sz="2200" dirty="0" smtClean="0"/>
                  <a:t> </a:t>
                </a:r>
                <a:r>
                  <a:rPr lang="en-CA" sz="2200" dirty="0"/>
                  <a:t>probability of at least one event of return period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200" dirty="0"/>
                  <a:t> within a period of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200" dirty="0"/>
                  <a:t> years</a:t>
                </a:r>
              </a:p>
              <a:p>
                <a:pPr lvl="1"/>
                <a:r>
                  <a:rPr lang="en-CA" sz="2200" b="1" u="sng" dirty="0">
                    <a:solidFill>
                      <a:srgbClr val="0070C0"/>
                    </a:solidFill>
                  </a:rPr>
                  <a:t>Non-exceedance </a:t>
                </a:r>
                <a:r>
                  <a:rPr lang="en-CA" sz="2200" b="1" u="sng" dirty="0" smtClean="0">
                    <a:solidFill>
                      <a:srgbClr val="0070C0"/>
                    </a:solidFill>
                  </a:rPr>
                  <a:t>probability: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1" i="1" smtClean="0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CA" sz="2200" b="1" i="1">
                        <a:solidFill>
                          <a:srgbClr val="ED6E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200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CA" sz="2200" b="1" i="1">
                                <a:solidFill>
                                  <a:srgbClr val="ED6E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2200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00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CA" sz="2200" b="1" i="1">
                                    <a:solidFill>
                                      <a:srgbClr val="ED6E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2200" b="1" i="1">
                            <a:solidFill>
                              <a:srgbClr val="ED6E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CA" sz="2200" dirty="0"/>
                  <a:t> </a:t>
                </a:r>
                <a:r>
                  <a:rPr lang="en-CA" sz="2200" dirty="0" smtClean="0">
                    <a:sym typeface="Wingdings" panose="05000000000000000000" pitchFamily="2" charset="2"/>
                  </a:rPr>
                  <a:t></a:t>
                </a:r>
                <a:r>
                  <a:rPr lang="en-CA" sz="2200" dirty="0" smtClean="0"/>
                  <a:t> </a:t>
                </a:r>
                <a:r>
                  <a:rPr lang="en-CA" sz="2200" dirty="0"/>
                  <a:t>probability of zero events </a:t>
                </a:r>
                <a:r>
                  <a:rPr lang="en-CA" sz="2200" dirty="0" smtClean="0"/>
                  <a:t>within </a:t>
                </a:r>
                <a:r>
                  <a:rPr lang="en-CA" sz="2200" dirty="0"/>
                  <a:t>a period of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200" dirty="0"/>
                  <a:t> years</a:t>
                </a:r>
              </a:p>
              <a:p>
                <a:pPr lvl="0"/>
                <a:r>
                  <a:rPr lang="en-CA" sz="2400" dirty="0"/>
                  <a:t>Return period selected according to: design basis, end use, required level of protection, and planning period amongst other </a:t>
                </a:r>
                <a:r>
                  <a:rPr lang="en-CA" sz="2400" dirty="0" smtClean="0"/>
                  <a:t>factors</a:t>
                </a:r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761" r="-1546" b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32AD-F611-4460-97CA-9DFA13A64221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297680" y="2643127"/>
            <a:ext cx="1226820" cy="351533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684270" y="3427986"/>
            <a:ext cx="2487930" cy="432000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53940" y="4277616"/>
            <a:ext cx="1962150" cy="396000"/>
          </a:xfrm>
          <a:prstGeom prst="rect">
            <a:avLst/>
          </a:prstGeom>
          <a:noFill/>
          <a:ln w="28575">
            <a:solidFill>
              <a:srgbClr val="ED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7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</TotalTime>
  <Words>797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Candara</vt:lpstr>
      <vt:lpstr>Wingdings</vt:lpstr>
      <vt:lpstr>Office Theme</vt:lpstr>
      <vt:lpstr>Lecture 6: Fundamentals Part 5 Hydrology</vt:lpstr>
      <vt:lpstr>Hydrology and Hydraulics</vt:lpstr>
      <vt:lpstr>Macro Level – Water Cycle</vt:lpstr>
      <vt:lpstr>Urban Hydrology</vt:lpstr>
      <vt:lpstr>Urban Hydrology</vt:lpstr>
      <vt:lpstr>Local Level Hydrology</vt:lpstr>
      <vt:lpstr>Representing Hydrologic Processes</vt:lpstr>
      <vt:lpstr>Rainfall</vt:lpstr>
      <vt:lpstr>Return Period</vt:lpstr>
      <vt:lpstr>A Few Misconceptions</vt:lpstr>
      <vt:lpstr>Rainfall Hyetographs</vt:lpstr>
      <vt:lpstr>Hyetographs – SCS Distributions</vt:lpstr>
      <vt:lpstr>IDF Curves</vt:lpstr>
      <vt:lpstr>IDF Curves – City of Toronto</vt:lpstr>
      <vt:lpstr>Infiltration Models</vt:lpstr>
      <vt:lpstr>Rational Method</vt:lpstr>
      <vt:lpstr>Rational Method Assumptions</vt:lpstr>
      <vt:lpstr>Horton Infiltration Model</vt:lpstr>
      <vt:lpstr>Horton Infiltration Model</vt:lpstr>
      <vt:lpstr>Example – Horton Infiltration</vt:lpstr>
      <vt:lpstr>Example – Horton Infiltration</vt:lpstr>
      <vt:lpstr>Example – Horton Infiltration</vt:lpstr>
      <vt:lpstr>Fundamentals and Modeling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Johnathan Nault</dc:creator>
  <cp:lastModifiedBy>Johnathan Nault</cp:lastModifiedBy>
  <cp:revision>210</cp:revision>
  <dcterms:created xsi:type="dcterms:W3CDTF">2019-01-01T20:32:43Z</dcterms:created>
  <dcterms:modified xsi:type="dcterms:W3CDTF">2021-01-16T15:58:36Z</dcterms:modified>
</cp:coreProperties>
</file>